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fontAlgn="base" hangingPunct="0">
      <a:buNone/>
      <a:defRPr sz="2400">
        <a:solidFill>
          <a:schemeClr val="tx1"/>
        </a:solidFill>
        <a:latin typeface="Droid Sans" charset="0"/>
        <a:ea typeface="Droid Sans" charset="0"/>
        <a:cs typeface="Times New Roman" charset="0"/>
      </a:defRPr>
    </a:lvl1pPr>
    <a:lvl2pPr marL="228600" indent="0" algn="l" defTabSz="914400" fontAlgn="base" hangingPunct="0">
      <a:buNone/>
      <a:defRPr sz="2400">
        <a:solidFill>
          <a:schemeClr val="tx1"/>
        </a:solidFill>
        <a:latin typeface="Droid Sans" charset="0"/>
        <a:ea typeface="Droid Sans" charset="0"/>
        <a:cs typeface="Times New Roman" charset="0"/>
      </a:defRPr>
    </a:lvl2pPr>
    <a:lvl3pPr marL="457200" indent="0" algn="l" defTabSz="914400" fontAlgn="base" hangingPunct="0">
      <a:buNone/>
      <a:defRPr sz="2400">
        <a:solidFill>
          <a:schemeClr val="tx1"/>
        </a:solidFill>
        <a:latin typeface="Droid Sans" charset="0"/>
        <a:ea typeface="Droid Sans" charset="0"/>
        <a:cs typeface="Times New Roman" charset="0"/>
      </a:defRPr>
    </a:lvl3pPr>
    <a:lvl4pPr marL="685800" indent="0" algn="l" defTabSz="914400" fontAlgn="base" hangingPunct="0">
      <a:buNone/>
      <a:defRPr sz="2400">
        <a:solidFill>
          <a:schemeClr val="tx1"/>
        </a:solidFill>
        <a:latin typeface="Droid Sans" charset="0"/>
        <a:ea typeface="Droid Sans" charset="0"/>
        <a:cs typeface="Times New Roman" charset="0"/>
      </a:defRPr>
    </a:lvl4pPr>
    <a:lvl5pPr marL="914400" indent="0" algn="l" defTabSz="914400" fontAlgn="base" hangingPunct="0">
      <a:buNone/>
      <a:defRPr sz="2400">
        <a:solidFill>
          <a:schemeClr val="tx1"/>
        </a:solidFill>
        <a:latin typeface="Droid Sans" charset="0"/>
        <a:ea typeface="Droid Sans" charset="0"/>
        <a:cs typeface="Times New Roman" charset="0"/>
      </a:defRPr>
    </a:lvl5pPr>
    <a:lvl6pPr marL="1143000" indent="0" algn="l" defTabSz="914400" fontAlgn="base" hangingPunct="0">
      <a:buNone/>
      <a:defRPr sz="2400">
        <a:solidFill>
          <a:schemeClr val="tx1"/>
        </a:solidFill>
        <a:latin typeface="Droid Sans" charset="0"/>
        <a:ea typeface="Droid Sans" charset="0"/>
        <a:cs typeface="Times New Roman" charset="0"/>
      </a:defRPr>
    </a:lvl6pPr>
    <a:lvl7pPr marL="1371600" indent="0" algn="l" defTabSz="914400" fontAlgn="base" hangingPunct="0">
      <a:buNone/>
      <a:defRPr sz="2400">
        <a:solidFill>
          <a:schemeClr val="tx1"/>
        </a:solidFill>
        <a:latin typeface="Droid Sans" charset="0"/>
        <a:ea typeface="Droid Sans" charset="0"/>
        <a:cs typeface="Times New Roman" charset="0"/>
      </a:defRPr>
    </a:lvl7pPr>
    <a:lvl8pPr marL="1600200" indent="0" algn="l" defTabSz="914400" fontAlgn="base" hangingPunct="0">
      <a:buNone/>
      <a:defRPr sz="2400">
        <a:solidFill>
          <a:schemeClr val="tx1"/>
        </a:solidFill>
        <a:latin typeface="Droid Sans" charset="0"/>
        <a:ea typeface="Droid Sans" charset="0"/>
        <a:cs typeface="Times New Roman" charset="0"/>
      </a:defRPr>
    </a:lvl8pPr>
    <a:lvl9pPr marL="1600200" indent="0" algn="l" defTabSz="914400" fontAlgn="base" hangingPunct="0">
      <a:buNone/>
      <a:defRPr sz="2400">
        <a:solidFill>
          <a:schemeClr val="tx1"/>
        </a:solidFill>
        <a:latin typeface="Droid Sans" charset="0"/>
        <a:ea typeface="Droid Sans" charset="0"/>
        <a:cs typeface="Times New Roman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74" d="100"/>
          <a:sy n="74" d="100"/>
        </p:scale>
        <p:origin x="446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‹#›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3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>
                <a:latin typeface="Droid Sans" charset="0"/>
                <a:ea typeface="Droid Sans" charset="0"/>
                <a:cs typeface="Times New Roman" charset="0"/>
              </a:rPr>
              <a:t>10/15/2025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5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" name="文本框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4807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1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17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8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5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10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238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39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80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2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32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33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3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3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53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54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5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4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73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4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65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5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93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94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30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6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135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36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73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7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154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5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67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8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178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79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3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9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215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16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46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59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0431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5684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0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52026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20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21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5348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35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36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61092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5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57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49227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7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77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26759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9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97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67598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3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39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51231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5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58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2653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25139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81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82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40109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21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219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3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6034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979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2343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5555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39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1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1699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353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62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" name="矩形"/>
          <p:cNvSpPr>
            <a:spLocks/>
          </p:cNvSpPr>
          <p:nvPr/>
        </p:nvSpPr>
        <p:spPr>
          <a:xfrm>
            <a:off x="793790" y="2022515"/>
            <a:ext cx="7556420" cy="311848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9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AI-Powered Fake Certificate and Fake Job Posting Detector using NLP</a:t>
            </a:r>
            <a:endParaRPr lang="zh-CN" altLang="en-US" sz="49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3" name="矩形"/>
          <p:cNvSpPr>
            <a:spLocks/>
          </p:cNvSpPr>
          <p:nvPr/>
        </p:nvSpPr>
        <p:spPr>
          <a:xfrm>
            <a:off x="793790" y="5481161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Revolutionising trust in education and recruitment through advanced artificial intelligence and natural language processing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4" name="文本框"/>
          <p:cNvSpPr>
            <a:spLocks noGrp="1"/>
          </p:cNvSpPr>
          <p:nvPr>
            <p:ph type="ctrTitle"/>
          </p:nvPr>
        </p:nvSpPr>
        <p:spPr>
          <a:xfrm rot="6808280">
            <a:off x="2513389" y="19240830"/>
            <a:ext cx="3971468" cy="44209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400" b="0" i="0" u="none" strike="noStrike" kern="1200" cap="none" spc="0" baseline="0">
              <a:solidFill>
                <a:schemeClr val="tx1"/>
              </a:solidFill>
              <a:latin typeface="Calibri Light" charset="0"/>
              <a:ea typeface="等线 Light" charset="0"/>
              <a:cs typeface="Lucida Sans" charset="0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>
            <a:off x="1316139" y="6782068"/>
            <a:ext cx="7016813" cy="194550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6" name="矩形"/>
          <p:cNvSpPr>
            <a:spLocks/>
          </p:cNvSpPr>
          <p:nvPr/>
        </p:nvSpPr>
        <p:spPr>
          <a:xfrm>
            <a:off x="3847419" y="7487265"/>
            <a:ext cx="7510538" cy="20670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just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i="0" u="none" strike="noStrike" kern="1200" cap="none" spc="0" baseline="0" dirty="0">
                <a:solidFill>
                  <a:schemeClr val="tx1"/>
                </a:solidFill>
                <a:latin typeface="+mn-lt"/>
                <a:ea typeface="等线 Light" charset="0"/>
                <a:cs typeface="Calibri Light" charset="0"/>
              </a:rPr>
              <a:t>GEDDAM JYOTHI PRAKASH</a:t>
            </a:r>
            <a:r>
              <a:rPr lang="en-US" altLang="zh-CN" sz="2000" kern="1200" dirty="0">
                <a:latin typeface="+mn-lt"/>
                <a:ea typeface="等线 Light" charset="0"/>
                <a:cs typeface="Calibri Light" charset="0"/>
              </a:rPr>
              <a:t>-</a:t>
            </a:r>
            <a:r>
              <a:rPr lang="en-US" altLang="zh-CN" sz="2000" i="0" u="none" strike="noStrike" kern="1200" cap="none" spc="0" baseline="0" dirty="0">
                <a:solidFill>
                  <a:schemeClr val="tx1"/>
                </a:solidFill>
                <a:latin typeface="+mn-lt"/>
                <a:ea typeface="等线 Light" charset="0"/>
                <a:cs typeface="Calibri Light" charset="0"/>
              </a:rPr>
              <a:t>323129512014</a:t>
            </a:r>
            <a:endParaRPr lang="zh-CN" altLang="en-US" sz="2000" i="0" u="none" strike="noStrike" kern="1200" cap="none" spc="0" baseline="0" dirty="0">
              <a:solidFill>
                <a:schemeClr val="tx1"/>
              </a:solidFill>
              <a:latin typeface="+mn-lt"/>
              <a:ea typeface="等线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9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矩形"/>
          <p:cNvSpPr>
            <a:spLocks/>
          </p:cNvSpPr>
          <p:nvPr/>
        </p:nvSpPr>
        <p:spPr>
          <a:xfrm>
            <a:off x="511016" y="401479"/>
            <a:ext cx="5696664" cy="50196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15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Key Learnings &amp; Future Impact</a:t>
            </a:r>
            <a:endParaRPr lang="zh-CN" altLang="en-US" sz="31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21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016" y="1286587"/>
            <a:ext cx="5229582" cy="52295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22" name="矩形"/>
          <p:cNvSpPr>
            <a:spLocks/>
          </p:cNvSpPr>
          <p:nvPr/>
        </p:nvSpPr>
        <p:spPr>
          <a:xfrm>
            <a:off x="6104453" y="1268373"/>
            <a:ext cx="2409468" cy="30122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Critical Insights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3" name="矩形"/>
          <p:cNvSpPr>
            <a:spLocks/>
          </p:cNvSpPr>
          <p:nvPr/>
        </p:nvSpPr>
        <p:spPr>
          <a:xfrm>
            <a:off x="6104453" y="1715572"/>
            <a:ext cx="8022431" cy="23371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High-quality datasets are fundamental to model performance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4" name="矩形"/>
          <p:cNvSpPr>
            <a:spLocks/>
          </p:cNvSpPr>
          <p:nvPr/>
        </p:nvSpPr>
        <p:spPr>
          <a:xfrm>
            <a:off x="6104453" y="2000369"/>
            <a:ext cx="8022431" cy="23371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Hybrid AI approaches combining NLP, vision, and ML deliver superior results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5" name="矩形"/>
          <p:cNvSpPr>
            <a:spLocks/>
          </p:cNvSpPr>
          <p:nvPr/>
        </p:nvSpPr>
        <p:spPr>
          <a:xfrm>
            <a:off x="6104453" y="2285167"/>
            <a:ext cx="8022431" cy="2337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Continuous model updates are essential to combat evolving fraud techniques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6" name="矩形"/>
          <p:cNvSpPr>
            <a:spLocks/>
          </p:cNvSpPr>
          <p:nvPr/>
        </p:nvSpPr>
        <p:spPr>
          <a:xfrm>
            <a:off x="6104453" y="2569964"/>
            <a:ext cx="8022431" cy="2337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Ethical considerations around bias and transparency must be prioritised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7" name="圆角矩形"/>
          <p:cNvSpPr>
            <a:spLocks/>
          </p:cNvSpPr>
          <p:nvPr/>
        </p:nvSpPr>
        <p:spPr>
          <a:xfrm>
            <a:off x="511016" y="6844546"/>
            <a:ext cx="4438769" cy="1112994"/>
          </a:xfrm>
          <a:prstGeom prst="roundRect">
            <a:avLst>
              <a:gd name="adj" fmla="val 5509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228" name="矩形"/>
          <p:cNvSpPr>
            <a:spLocks/>
          </p:cNvSpPr>
          <p:nvPr/>
        </p:nvSpPr>
        <p:spPr>
          <a:xfrm>
            <a:off x="664607" y="6998136"/>
            <a:ext cx="2548295" cy="2508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Automated Fraud Detection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9" name="矩形"/>
          <p:cNvSpPr>
            <a:spLocks/>
          </p:cNvSpPr>
          <p:nvPr/>
        </p:nvSpPr>
        <p:spPr>
          <a:xfrm>
            <a:off x="664607" y="7336512"/>
            <a:ext cx="4131588" cy="4674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Fast, accurate system reducing manual verification burden significantly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0" name="圆角矩形"/>
          <p:cNvSpPr>
            <a:spLocks/>
          </p:cNvSpPr>
          <p:nvPr/>
        </p:nvSpPr>
        <p:spPr>
          <a:xfrm>
            <a:off x="5095756" y="6844546"/>
            <a:ext cx="4438769" cy="1112994"/>
          </a:xfrm>
          <a:prstGeom prst="roundRect">
            <a:avLst>
              <a:gd name="adj" fmla="val 5509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231" name="矩形"/>
          <p:cNvSpPr>
            <a:spLocks/>
          </p:cNvSpPr>
          <p:nvPr/>
        </p:nvSpPr>
        <p:spPr>
          <a:xfrm>
            <a:off x="5249347" y="6998136"/>
            <a:ext cx="2007870" cy="2508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Enhanced Trust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2" name="矩形"/>
          <p:cNvSpPr>
            <a:spLocks/>
          </p:cNvSpPr>
          <p:nvPr/>
        </p:nvSpPr>
        <p:spPr>
          <a:xfrm>
            <a:off x="5249347" y="7336512"/>
            <a:ext cx="4131588" cy="4674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Strengthening confidence in education and recruitment ecosystems globally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3" name="圆角矩形"/>
          <p:cNvSpPr>
            <a:spLocks/>
          </p:cNvSpPr>
          <p:nvPr/>
        </p:nvSpPr>
        <p:spPr>
          <a:xfrm>
            <a:off x="9680496" y="6844546"/>
            <a:ext cx="4438768" cy="1112994"/>
          </a:xfrm>
          <a:prstGeom prst="roundRect">
            <a:avLst>
              <a:gd name="adj" fmla="val 5509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234" name="矩形"/>
          <p:cNvSpPr>
            <a:spLocks/>
          </p:cNvSpPr>
          <p:nvPr/>
        </p:nvSpPr>
        <p:spPr>
          <a:xfrm>
            <a:off x="9834086" y="6998136"/>
            <a:ext cx="2007870" cy="2508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Future Development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5" name="矩形"/>
          <p:cNvSpPr>
            <a:spLocks/>
          </p:cNvSpPr>
          <p:nvPr/>
        </p:nvSpPr>
        <p:spPr>
          <a:xfrm>
            <a:off x="9834086" y="7336512"/>
            <a:ext cx="4131588" cy="4674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Continued accuracy improvements through expanded datasets and advanced AI methods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6" name="矩形"/>
          <p:cNvSpPr>
            <a:spLocks/>
          </p:cNvSpPr>
          <p:nvPr/>
        </p:nvSpPr>
        <p:spPr>
          <a:xfrm>
            <a:off x="729972" y="8285917"/>
            <a:ext cx="13389413" cy="4674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This AI-powered solution represents a significant step forward in combating digital fraud, providing organisations with the tools needed to maintain trust and integrity in our increasingly digital world.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7" name="矩形"/>
          <p:cNvSpPr>
            <a:spLocks/>
          </p:cNvSpPr>
          <p:nvPr/>
        </p:nvSpPr>
        <p:spPr>
          <a:xfrm>
            <a:off x="511016" y="8121729"/>
            <a:ext cx="15240" cy="795814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205009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"/>
          <p:cNvSpPr>
            <a:spLocks/>
          </p:cNvSpPr>
          <p:nvPr/>
        </p:nvSpPr>
        <p:spPr>
          <a:xfrm>
            <a:off x="627578" y="493038"/>
            <a:ext cx="8146018" cy="6163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5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The Growing Threat of Digital Fraud</a:t>
            </a:r>
            <a:endParaRPr lang="zh-CN" altLang="en-US" sz="3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" name="矩形"/>
          <p:cNvSpPr>
            <a:spLocks/>
          </p:cNvSpPr>
          <p:nvPr/>
        </p:nvSpPr>
        <p:spPr>
          <a:xfrm>
            <a:off x="627578" y="1539716"/>
            <a:ext cx="7850147" cy="86046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digital transformation of education and recruitment has created unprecedented opportunities—but also significant risks. Online platforms have become breeding grounds for sophisticated fraud schemes.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4" name="矩形"/>
          <p:cNvSpPr>
            <a:spLocks/>
          </p:cNvSpPr>
          <p:nvPr/>
        </p:nvSpPr>
        <p:spPr>
          <a:xfrm>
            <a:off x="627578" y="2561511"/>
            <a:ext cx="7850147" cy="86046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Traditional verification methods are labour-intensive, time-consuming, and often inadequate against modern forgery techniques. Educational institutions and employers need faster, more reliable solutions.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5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2782" y="1580078"/>
            <a:ext cx="5087541" cy="508754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6" name="圆角矩形"/>
          <p:cNvSpPr>
            <a:spLocks/>
          </p:cNvSpPr>
          <p:nvPr/>
        </p:nvSpPr>
        <p:spPr>
          <a:xfrm>
            <a:off x="627578" y="7071003"/>
            <a:ext cx="403383" cy="403383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27" name="矩形"/>
          <p:cNvSpPr>
            <a:spLocks/>
          </p:cNvSpPr>
          <p:nvPr/>
        </p:nvSpPr>
        <p:spPr>
          <a:xfrm>
            <a:off x="1210270" y="7132558"/>
            <a:ext cx="5992892" cy="61626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Rising fraud risks in online education and recruitment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8" name="矩形"/>
          <p:cNvSpPr>
            <a:spLocks/>
          </p:cNvSpPr>
          <p:nvPr/>
        </p:nvSpPr>
        <p:spPr>
          <a:xfrm>
            <a:off x="1210270" y="7856339"/>
            <a:ext cx="5992892" cy="57364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Fake certificates and fraudulent job postings deceive individuals and harm institutional credibility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9" name="圆角矩形"/>
          <p:cNvSpPr>
            <a:spLocks/>
          </p:cNvSpPr>
          <p:nvPr/>
        </p:nvSpPr>
        <p:spPr>
          <a:xfrm>
            <a:off x="7427238" y="7071003"/>
            <a:ext cx="403383" cy="403383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30" name="矩形"/>
          <p:cNvSpPr>
            <a:spLocks/>
          </p:cNvSpPr>
          <p:nvPr/>
        </p:nvSpPr>
        <p:spPr>
          <a:xfrm>
            <a:off x="8009930" y="7132558"/>
            <a:ext cx="3868936" cy="30813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Ineffective traditional verification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31" name="矩形"/>
          <p:cNvSpPr>
            <a:spLocks/>
          </p:cNvSpPr>
          <p:nvPr/>
        </p:nvSpPr>
        <p:spPr>
          <a:xfrm>
            <a:off x="8009930" y="7548205"/>
            <a:ext cx="5992893" cy="57364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Manual processes are slow and cannot scale to meet modern verification demands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38" name="矩形"/>
          <p:cNvSpPr>
            <a:spLocks/>
          </p:cNvSpPr>
          <p:nvPr/>
        </p:nvSpPr>
        <p:spPr>
          <a:xfrm>
            <a:off x="6093380" y="476964"/>
            <a:ext cx="7930038" cy="119229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75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Understanding the Problem Landscape</a:t>
            </a:r>
            <a:endParaRPr lang="zh-CN" altLang="en-US" sz="37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39" name="矩形"/>
          <p:cNvSpPr>
            <a:spLocks/>
          </p:cNvSpPr>
          <p:nvPr/>
        </p:nvSpPr>
        <p:spPr>
          <a:xfrm>
            <a:off x="6353532" y="2124432"/>
            <a:ext cx="7669887" cy="55506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proliferation of fake certificates and fraudulent job postings undermines trust across educational and professional ecosystems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40" name="矩形"/>
          <p:cNvSpPr>
            <a:spLocks/>
          </p:cNvSpPr>
          <p:nvPr/>
        </p:nvSpPr>
        <p:spPr>
          <a:xfrm>
            <a:off x="6093380" y="1929408"/>
            <a:ext cx="22858" cy="945118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41" name="圆角矩形"/>
          <p:cNvSpPr>
            <a:spLocks/>
          </p:cNvSpPr>
          <p:nvPr/>
        </p:nvSpPr>
        <p:spPr>
          <a:xfrm>
            <a:off x="6093380" y="3069550"/>
            <a:ext cx="7930038" cy="1041558"/>
          </a:xfrm>
          <a:prstGeom prst="roundRect">
            <a:avLst>
              <a:gd name="adj" fmla="val 6995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42" name="矩形"/>
          <p:cNvSpPr>
            <a:spLocks/>
          </p:cNvSpPr>
          <p:nvPr/>
        </p:nvSpPr>
        <p:spPr>
          <a:xfrm>
            <a:off x="6274356" y="3250525"/>
            <a:ext cx="2678549" cy="2980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Educational Institutions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43" name="矩形"/>
          <p:cNvSpPr>
            <a:spLocks/>
          </p:cNvSpPr>
          <p:nvPr/>
        </p:nvSpPr>
        <p:spPr>
          <a:xfrm>
            <a:off x="6274356" y="3652598"/>
            <a:ext cx="7568089" cy="27753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Need reliable tools for admissions and academic record verification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44" name="圆角矩形"/>
          <p:cNvSpPr>
            <a:spLocks/>
          </p:cNvSpPr>
          <p:nvPr/>
        </p:nvSpPr>
        <p:spPr>
          <a:xfrm>
            <a:off x="6093380" y="4284464"/>
            <a:ext cx="7930038" cy="1041557"/>
          </a:xfrm>
          <a:prstGeom prst="roundRect">
            <a:avLst>
              <a:gd name="adj" fmla="val 6995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45" name="矩形"/>
          <p:cNvSpPr>
            <a:spLocks/>
          </p:cNvSpPr>
          <p:nvPr/>
        </p:nvSpPr>
        <p:spPr>
          <a:xfrm>
            <a:off x="6274356" y="4465439"/>
            <a:ext cx="2585558" cy="2980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Employers &amp; Recruiters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46" name="矩形"/>
          <p:cNvSpPr>
            <a:spLocks/>
          </p:cNvSpPr>
          <p:nvPr/>
        </p:nvSpPr>
        <p:spPr>
          <a:xfrm>
            <a:off x="6274356" y="4867513"/>
            <a:ext cx="7568089" cy="27753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Require efficient applicant verification and scam detection capabilities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47" name="圆角矩形"/>
          <p:cNvSpPr>
            <a:spLocks/>
          </p:cNvSpPr>
          <p:nvPr/>
        </p:nvSpPr>
        <p:spPr>
          <a:xfrm>
            <a:off x="6093380" y="5499377"/>
            <a:ext cx="7930038" cy="1041557"/>
          </a:xfrm>
          <a:prstGeom prst="roundRect">
            <a:avLst>
              <a:gd name="adj" fmla="val 6995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48" name="矩形"/>
          <p:cNvSpPr>
            <a:spLocks/>
          </p:cNvSpPr>
          <p:nvPr/>
        </p:nvSpPr>
        <p:spPr>
          <a:xfrm>
            <a:off x="6274356" y="5680353"/>
            <a:ext cx="2495669" cy="2980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Job Seekers &amp; Students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49" name="矩形"/>
          <p:cNvSpPr>
            <a:spLocks/>
          </p:cNvSpPr>
          <p:nvPr/>
        </p:nvSpPr>
        <p:spPr>
          <a:xfrm>
            <a:off x="6274356" y="6082427"/>
            <a:ext cx="7568089" cy="2775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Must identify and avoid fraudulent opportunities and fake credentials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50" name="圆角矩形"/>
          <p:cNvSpPr>
            <a:spLocks/>
          </p:cNvSpPr>
          <p:nvPr/>
        </p:nvSpPr>
        <p:spPr>
          <a:xfrm>
            <a:off x="6093380" y="6714292"/>
            <a:ext cx="7930038" cy="1041557"/>
          </a:xfrm>
          <a:prstGeom prst="roundRect">
            <a:avLst>
              <a:gd name="adj" fmla="val 6995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51" name="矩形"/>
          <p:cNvSpPr>
            <a:spLocks/>
          </p:cNvSpPr>
          <p:nvPr/>
        </p:nvSpPr>
        <p:spPr>
          <a:xfrm>
            <a:off x="6274356" y="6895266"/>
            <a:ext cx="2384821" cy="2980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Government Agencies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52" name="矩形"/>
          <p:cNvSpPr>
            <a:spLocks/>
          </p:cNvSpPr>
          <p:nvPr/>
        </p:nvSpPr>
        <p:spPr>
          <a:xfrm>
            <a:off x="6274356" y="7297341"/>
            <a:ext cx="7568089" cy="2775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Responsible for regulation, enforcement, and maintaining system integrity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59" name="矩形"/>
          <p:cNvSpPr>
            <a:spLocks/>
          </p:cNvSpPr>
          <p:nvPr/>
        </p:nvSpPr>
        <p:spPr>
          <a:xfrm>
            <a:off x="6167557" y="630674"/>
            <a:ext cx="7781687" cy="13382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Key User Requirements Analysis</a:t>
            </a:r>
            <a:endParaRPr lang="zh-CN" altLang="en-US" sz="4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0" name="矩形"/>
          <p:cNvSpPr>
            <a:spLocks/>
          </p:cNvSpPr>
          <p:nvPr/>
        </p:nvSpPr>
        <p:spPr>
          <a:xfrm>
            <a:off x="6167557" y="2455426"/>
            <a:ext cx="3653433" cy="8027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Functional Requirements</a:t>
            </a:r>
            <a:endParaRPr lang="zh-CN" altLang="en-US" sz="2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1" name="矩形"/>
          <p:cNvSpPr>
            <a:spLocks/>
          </p:cNvSpPr>
          <p:nvPr/>
        </p:nvSpPr>
        <p:spPr>
          <a:xfrm>
            <a:off x="6167557" y="3452693"/>
            <a:ext cx="3653433" cy="6229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OCR-based text extraction from digital certificates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2" name="矩形"/>
          <p:cNvSpPr>
            <a:spLocks/>
          </p:cNvSpPr>
          <p:nvPr/>
        </p:nvSpPr>
        <p:spPr>
          <a:xfrm>
            <a:off x="6167557" y="4143732"/>
            <a:ext cx="3653433" cy="6229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Real-time verification against trusted institutional databases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3" name="矩形"/>
          <p:cNvSpPr>
            <a:spLocks/>
          </p:cNvSpPr>
          <p:nvPr/>
        </p:nvSpPr>
        <p:spPr>
          <a:xfrm>
            <a:off x="6167557" y="4834771"/>
            <a:ext cx="3653433" cy="62293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Advanced forgery detection using fonts, logos, and seal analysis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4" name="矩形"/>
          <p:cNvSpPr>
            <a:spLocks/>
          </p:cNvSpPr>
          <p:nvPr/>
        </p:nvSpPr>
        <p:spPr>
          <a:xfrm>
            <a:off x="6167557" y="5525810"/>
            <a:ext cx="3653433" cy="6229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Comprehensive job posting analysis with natural language processing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5" name="矩形"/>
          <p:cNvSpPr>
            <a:spLocks/>
          </p:cNvSpPr>
          <p:nvPr/>
        </p:nvSpPr>
        <p:spPr>
          <a:xfrm>
            <a:off x="6167557" y="6216848"/>
            <a:ext cx="3653433" cy="6229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Company legitimacy and link verification systems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6" name="矩形"/>
          <p:cNvSpPr>
            <a:spLocks/>
          </p:cNvSpPr>
          <p:nvPr/>
        </p:nvSpPr>
        <p:spPr>
          <a:xfrm>
            <a:off x="6167557" y="6907887"/>
            <a:ext cx="3653433" cy="6229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Intelligent classification with confidence scoring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7" name="矩形"/>
          <p:cNvSpPr>
            <a:spLocks/>
          </p:cNvSpPr>
          <p:nvPr/>
        </p:nvSpPr>
        <p:spPr>
          <a:xfrm>
            <a:off x="10303430" y="2455426"/>
            <a:ext cx="3653429" cy="8027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Non-Functional Requirements</a:t>
            </a:r>
            <a:endParaRPr lang="zh-CN" altLang="en-US" sz="2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8" name="矩形"/>
          <p:cNvSpPr>
            <a:spLocks/>
          </p:cNvSpPr>
          <p:nvPr/>
        </p:nvSpPr>
        <p:spPr>
          <a:xfrm>
            <a:off x="10303430" y="3452693"/>
            <a:ext cx="3653429" cy="6229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High accuracy and reliability standards (&gt;90%)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9" name="矩形"/>
          <p:cNvSpPr>
            <a:spLocks/>
          </p:cNvSpPr>
          <p:nvPr/>
        </p:nvSpPr>
        <p:spPr>
          <a:xfrm>
            <a:off x="10303430" y="4143732"/>
            <a:ext cx="3653429" cy="6229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Near real-time performance for immediate results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70" name="矩形"/>
          <p:cNvSpPr>
            <a:spLocks/>
          </p:cNvSpPr>
          <p:nvPr/>
        </p:nvSpPr>
        <p:spPr>
          <a:xfrm>
            <a:off x="10303430" y="4834771"/>
            <a:ext cx="3653429" cy="62293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Scalable architecture supporting large user bases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71" name="矩形"/>
          <p:cNvSpPr>
            <a:spLocks/>
          </p:cNvSpPr>
          <p:nvPr/>
        </p:nvSpPr>
        <p:spPr>
          <a:xfrm>
            <a:off x="10303430" y="5525810"/>
            <a:ext cx="3653429" cy="6229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Secure handling of sensitive personal data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72" name="矩形"/>
          <p:cNvSpPr>
            <a:spLocks/>
          </p:cNvSpPr>
          <p:nvPr/>
        </p:nvSpPr>
        <p:spPr>
          <a:xfrm>
            <a:off x="10303430" y="6216848"/>
            <a:ext cx="3653429" cy="6229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Intuitive, user-friendly interface design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2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矩形"/>
          <p:cNvSpPr>
            <a:spLocks/>
          </p:cNvSpPr>
          <p:nvPr/>
        </p:nvSpPr>
        <p:spPr>
          <a:xfrm>
            <a:off x="6135886" y="568643"/>
            <a:ext cx="7845029" cy="1275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Comprehensive Solution Architecture</a:t>
            </a:r>
            <a:endParaRPr lang="zh-CN" altLang="en-US" sz="4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80" name="矩形"/>
          <p:cNvSpPr>
            <a:spLocks/>
          </p:cNvSpPr>
          <p:nvPr/>
        </p:nvSpPr>
        <p:spPr>
          <a:xfrm>
            <a:off x="6135886" y="2122884"/>
            <a:ext cx="7845029" cy="5938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Our modular, scalable AI-powered system combines cutting-edge technologies to deliver reliable fraud detection across multiple domains.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81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5886" y="2925485"/>
            <a:ext cx="927854" cy="13950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2" name="矩形"/>
          <p:cNvSpPr>
            <a:spLocks/>
          </p:cNvSpPr>
          <p:nvPr/>
        </p:nvSpPr>
        <p:spPr>
          <a:xfrm>
            <a:off x="7249239" y="3110984"/>
            <a:ext cx="2551748" cy="3188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Input Processor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83" name="矩形"/>
          <p:cNvSpPr>
            <a:spLocks/>
          </p:cNvSpPr>
          <p:nvPr/>
        </p:nvSpPr>
        <p:spPr>
          <a:xfrm>
            <a:off x="7249239" y="3541157"/>
            <a:ext cx="6731674" cy="59388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Handles certificates, text documents, and job posting URLs with intelligent preprocessing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84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5886" y="4320540"/>
            <a:ext cx="927854" cy="111347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5" name="矩形"/>
          <p:cNvSpPr>
            <a:spLocks/>
          </p:cNvSpPr>
          <p:nvPr/>
        </p:nvSpPr>
        <p:spPr>
          <a:xfrm>
            <a:off x="7249239" y="4506039"/>
            <a:ext cx="3167301" cy="3188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Certificate Analysis Engine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86" name="矩形"/>
          <p:cNvSpPr>
            <a:spLocks/>
          </p:cNvSpPr>
          <p:nvPr/>
        </p:nvSpPr>
        <p:spPr>
          <a:xfrm>
            <a:off x="7249239" y="4936212"/>
            <a:ext cx="6731674" cy="29694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OCR text extraction combined with CNN-based forgery detection algorithms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87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35886" y="5434013"/>
            <a:ext cx="927854" cy="111347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8" name="矩形"/>
          <p:cNvSpPr>
            <a:spLocks/>
          </p:cNvSpPr>
          <p:nvPr/>
        </p:nvSpPr>
        <p:spPr>
          <a:xfrm>
            <a:off x="7249239" y="5619512"/>
            <a:ext cx="3221355" cy="31884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Job Posting Analysis Engine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89" name="矩形"/>
          <p:cNvSpPr>
            <a:spLocks/>
          </p:cNvSpPr>
          <p:nvPr/>
        </p:nvSpPr>
        <p:spPr>
          <a:xfrm>
            <a:off x="7249239" y="6049685"/>
            <a:ext cx="6731674" cy="29694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NLP-based fraud detection using BERT models with company verification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90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5886" y="6547485"/>
            <a:ext cx="927854" cy="111347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1" name="矩形"/>
          <p:cNvSpPr>
            <a:spLocks/>
          </p:cNvSpPr>
          <p:nvPr/>
        </p:nvSpPr>
        <p:spPr>
          <a:xfrm>
            <a:off x="7249239" y="6732984"/>
            <a:ext cx="2551748" cy="31884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Classification Core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2" name="矩形"/>
          <p:cNvSpPr>
            <a:spLocks/>
          </p:cNvSpPr>
          <p:nvPr/>
        </p:nvSpPr>
        <p:spPr>
          <a:xfrm>
            <a:off x="7249239" y="7163156"/>
            <a:ext cx="6731674" cy="29694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Final decision engine with confidence scoring and detailed explanations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0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"/>
          <p:cNvSpPr>
            <a:spLocks/>
          </p:cNvSpPr>
          <p:nvPr/>
        </p:nvSpPr>
        <p:spPr>
          <a:xfrm>
            <a:off x="562928" y="444103"/>
            <a:ext cx="7239000" cy="55304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45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Strategic Implementation Roadmap</a:t>
            </a:r>
            <a:endParaRPr lang="zh-CN" altLang="en-US" sz="34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9" name="圆角矩形"/>
          <p:cNvSpPr>
            <a:spLocks/>
          </p:cNvSpPr>
          <p:nvPr/>
        </p:nvSpPr>
        <p:spPr>
          <a:xfrm>
            <a:off x="7303770" y="1318855"/>
            <a:ext cx="22858" cy="6466642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00" name="圆角矩形"/>
          <p:cNvSpPr>
            <a:spLocks/>
          </p:cNvSpPr>
          <p:nvPr/>
        </p:nvSpPr>
        <p:spPr>
          <a:xfrm>
            <a:off x="6674525" y="1488400"/>
            <a:ext cx="482559" cy="22860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01" name="圆角矩形"/>
          <p:cNvSpPr>
            <a:spLocks/>
          </p:cNvSpPr>
          <p:nvPr/>
        </p:nvSpPr>
        <p:spPr>
          <a:xfrm>
            <a:off x="7134225" y="1318855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102" name="矩形"/>
          <p:cNvSpPr>
            <a:spLocks/>
          </p:cNvSpPr>
          <p:nvPr/>
        </p:nvSpPr>
        <p:spPr>
          <a:xfrm>
            <a:off x="7182505" y="1333976"/>
            <a:ext cx="265390" cy="331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1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03" name="矩形"/>
          <p:cNvSpPr>
            <a:spLocks/>
          </p:cNvSpPr>
          <p:nvPr/>
        </p:nvSpPr>
        <p:spPr>
          <a:xfrm>
            <a:off x="3504367" y="1374100"/>
            <a:ext cx="3006566" cy="2764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1: Initiation &amp; Planning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04" name="矩形"/>
          <p:cNvSpPr>
            <a:spLocks/>
          </p:cNvSpPr>
          <p:nvPr/>
        </p:nvSpPr>
        <p:spPr>
          <a:xfrm>
            <a:off x="562928" y="1747004"/>
            <a:ext cx="5948005" cy="25729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Project setup, requirement analysis, and team formation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05" name="圆角矩形"/>
          <p:cNvSpPr>
            <a:spLocks/>
          </p:cNvSpPr>
          <p:nvPr/>
        </p:nvSpPr>
        <p:spPr>
          <a:xfrm>
            <a:off x="7473315" y="2453521"/>
            <a:ext cx="482559" cy="22859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06" name="圆角矩形"/>
          <p:cNvSpPr>
            <a:spLocks/>
          </p:cNvSpPr>
          <p:nvPr/>
        </p:nvSpPr>
        <p:spPr>
          <a:xfrm>
            <a:off x="7134225" y="2283976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107" name="矩形"/>
          <p:cNvSpPr>
            <a:spLocks/>
          </p:cNvSpPr>
          <p:nvPr/>
        </p:nvSpPr>
        <p:spPr>
          <a:xfrm>
            <a:off x="7182505" y="2299097"/>
            <a:ext cx="265390" cy="331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2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08" name="矩形"/>
          <p:cNvSpPr>
            <a:spLocks/>
          </p:cNvSpPr>
          <p:nvPr/>
        </p:nvSpPr>
        <p:spPr>
          <a:xfrm>
            <a:off x="8119467" y="2339221"/>
            <a:ext cx="2436138" cy="2764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2: Data Collection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09" name="矩形"/>
          <p:cNvSpPr>
            <a:spLocks/>
          </p:cNvSpPr>
          <p:nvPr/>
        </p:nvSpPr>
        <p:spPr>
          <a:xfrm>
            <a:off x="8119467" y="2712125"/>
            <a:ext cx="5948005" cy="25729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Gathering and preprocessing training datasets for model development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10" name="圆角矩形"/>
          <p:cNvSpPr>
            <a:spLocks/>
          </p:cNvSpPr>
          <p:nvPr/>
        </p:nvSpPr>
        <p:spPr>
          <a:xfrm>
            <a:off x="6674525" y="3285410"/>
            <a:ext cx="482559" cy="22859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11" name="圆角矩形"/>
          <p:cNvSpPr>
            <a:spLocks/>
          </p:cNvSpPr>
          <p:nvPr/>
        </p:nvSpPr>
        <p:spPr>
          <a:xfrm>
            <a:off x="7134225" y="3115865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112" name="矩形"/>
          <p:cNvSpPr>
            <a:spLocks/>
          </p:cNvSpPr>
          <p:nvPr/>
        </p:nvSpPr>
        <p:spPr>
          <a:xfrm>
            <a:off x="7182505" y="3130987"/>
            <a:ext cx="265390" cy="331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3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13" name="矩形"/>
          <p:cNvSpPr>
            <a:spLocks/>
          </p:cNvSpPr>
          <p:nvPr/>
        </p:nvSpPr>
        <p:spPr>
          <a:xfrm>
            <a:off x="3656528" y="3171111"/>
            <a:ext cx="2854404" cy="2764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3: Certificate Analysis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14" name="矩形"/>
          <p:cNvSpPr>
            <a:spLocks/>
          </p:cNvSpPr>
          <p:nvPr/>
        </p:nvSpPr>
        <p:spPr>
          <a:xfrm>
            <a:off x="562928" y="3544014"/>
            <a:ext cx="5948005" cy="25729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Developing OCR capabilities and CNN-based forgery detection systems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15" name="圆角矩形"/>
          <p:cNvSpPr>
            <a:spLocks/>
          </p:cNvSpPr>
          <p:nvPr/>
        </p:nvSpPr>
        <p:spPr>
          <a:xfrm>
            <a:off x="7473315" y="4117300"/>
            <a:ext cx="482559" cy="22859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16" name="圆角矩形"/>
          <p:cNvSpPr>
            <a:spLocks/>
          </p:cNvSpPr>
          <p:nvPr/>
        </p:nvSpPr>
        <p:spPr>
          <a:xfrm>
            <a:off x="7134225" y="3947755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117" name="矩形"/>
          <p:cNvSpPr>
            <a:spLocks/>
          </p:cNvSpPr>
          <p:nvPr/>
        </p:nvSpPr>
        <p:spPr>
          <a:xfrm>
            <a:off x="7182505" y="3962876"/>
            <a:ext cx="265390" cy="331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4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18" name="矩形"/>
          <p:cNvSpPr>
            <a:spLocks/>
          </p:cNvSpPr>
          <p:nvPr/>
        </p:nvSpPr>
        <p:spPr>
          <a:xfrm>
            <a:off x="8119467" y="4003000"/>
            <a:ext cx="2895362" cy="2764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4: Job Posting Analysis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19" name="矩形"/>
          <p:cNvSpPr>
            <a:spLocks/>
          </p:cNvSpPr>
          <p:nvPr/>
        </p:nvSpPr>
        <p:spPr>
          <a:xfrm>
            <a:off x="8119467" y="4375904"/>
            <a:ext cx="5948005" cy="25729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Building NLP engines with BERT model integration and training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20" name="圆角矩形"/>
          <p:cNvSpPr>
            <a:spLocks/>
          </p:cNvSpPr>
          <p:nvPr/>
        </p:nvSpPr>
        <p:spPr>
          <a:xfrm>
            <a:off x="6674525" y="4949190"/>
            <a:ext cx="482559" cy="22858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21" name="圆角矩形"/>
          <p:cNvSpPr>
            <a:spLocks/>
          </p:cNvSpPr>
          <p:nvPr/>
        </p:nvSpPr>
        <p:spPr>
          <a:xfrm>
            <a:off x="7134225" y="4779645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122" name="矩形"/>
          <p:cNvSpPr>
            <a:spLocks/>
          </p:cNvSpPr>
          <p:nvPr/>
        </p:nvSpPr>
        <p:spPr>
          <a:xfrm>
            <a:off x="7182505" y="4794766"/>
            <a:ext cx="265390" cy="331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5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23" name="矩形"/>
          <p:cNvSpPr>
            <a:spLocks/>
          </p:cNvSpPr>
          <p:nvPr/>
        </p:nvSpPr>
        <p:spPr>
          <a:xfrm>
            <a:off x="3720226" y="4834890"/>
            <a:ext cx="2790705" cy="2764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5: System Integration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24" name="矩形"/>
          <p:cNvSpPr>
            <a:spLocks/>
          </p:cNvSpPr>
          <p:nvPr/>
        </p:nvSpPr>
        <p:spPr>
          <a:xfrm>
            <a:off x="562928" y="5207794"/>
            <a:ext cx="5948005" cy="25729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Combining modules and developing unified platform architecture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25" name="圆角矩形"/>
          <p:cNvSpPr>
            <a:spLocks/>
          </p:cNvSpPr>
          <p:nvPr/>
        </p:nvSpPr>
        <p:spPr>
          <a:xfrm>
            <a:off x="7473315" y="5781080"/>
            <a:ext cx="482559" cy="22858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26" name="圆角矩形"/>
          <p:cNvSpPr>
            <a:spLocks/>
          </p:cNvSpPr>
          <p:nvPr/>
        </p:nvSpPr>
        <p:spPr>
          <a:xfrm>
            <a:off x="7134225" y="5611535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127" name="矩形"/>
          <p:cNvSpPr>
            <a:spLocks/>
          </p:cNvSpPr>
          <p:nvPr/>
        </p:nvSpPr>
        <p:spPr>
          <a:xfrm>
            <a:off x="7182505" y="5626656"/>
            <a:ext cx="265390" cy="331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6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28" name="矩形"/>
          <p:cNvSpPr>
            <a:spLocks/>
          </p:cNvSpPr>
          <p:nvPr/>
        </p:nvSpPr>
        <p:spPr>
          <a:xfrm>
            <a:off x="8119467" y="5666780"/>
            <a:ext cx="2974893" cy="2764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6: Testing &amp; Evaluation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29" name="矩形"/>
          <p:cNvSpPr>
            <a:spLocks/>
          </p:cNvSpPr>
          <p:nvPr/>
        </p:nvSpPr>
        <p:spPr>
          <a:xfrm>
            <a:off x="8119467" y="6039683"/>
            <a:ext cx="5948005" cy="25729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Comprehensive testing protocols and performance validation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30" name="圆角矩形"/>
          <p:cNvSpPr>
            <a:spLocks/>
          </p:cNvSpPr>
          <p:nvPr/>
        </p:nvSpPr>
        <p:spPr>
          <a:xfrm>
            <a:off x="6674525" y="6612969"/>
            <a:ext cx="482559" cy="22858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31" name="圆角矩形"/>
          <p:cNvSpPr>
            <a:spLocks/>
          </p:cNvSpPr>
          <p:nvPr/>
        </p:nvSpPr>
        <p:spPr>
          <a:xfrm>
            <a:off x="7134225" y="6443424"/>
            <a:ext cx="361949" cy="361949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round/>
          </a:ln>
        </p:spPr>
      </p:sp>
      <p:sp>
        <p:nvSpPr>
          <p:cNvPr id="132" name="矩形"/>
          <p:cNvSpPr>
            <a:spLocks/>
          </p:cNvSpPr>
          <p:nvPr/>
        </p:nvSpPr>
        <p:spPr>
          <a:xfrm>
            <a:off x="7182505" y="6458544"/>
            <a:ext cx="265390" cy="331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7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33" name="矩形"/>
          <p:cNvSpPr>
            <a:spLocks/>
          </p:cNvSpPr>
          <p:nvPr/>
        </p:nvSpPr>
        <p:spPr>
          <a:xfrm>
            <a:off x="4299109" y="6498669"/>
            <a:ext cx="2211824" cy="2764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7: Deployment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34" name="矩形"/>
          <p:cNvSpPr>
            <a:spLocks/>
          </p:cNvSpPr>
          <p:nvPr/>
        </p:nvSpPr>
        <p:spPr>
          <a:xfrm>
            <a:off x="562928" y="6871573"/>
            <a:ext cx="5948005" cy="25729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Production launch with documentation and user training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61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1" name="矩形"/>
          <p:cNvSpPr>
            <a:spLocks/>
          </p:cNvSpPr>
          <p:nvPr/>
        </p:nvSpPr>
        <p:spPr>
          <a:xfrm>
            <a:off x="687705" y="540544"/>
            <a:ext cx="6871097" cy="6753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5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Advanced Technology Stack</a:t>
            </a:r>
            <a:endParaRPr lang="zh-CN" altLang="en-US" sz="42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42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705" y="1510546"/>
            <a:ext cx="589359" cy="5893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3" name="矩形"/>
          <p:cNvSpPr>
            <a:spLocks/>
          </p:cNvSpPr>
          <p:nvPr/>
        </p:nvSpPr>
        <p:spPr>
          <a:xfrm>
            <a:off x="1522571" y="1676280"/>
            <a:ext cx="2701647" cy="3376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Core Programming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44" name="矩形"/>
          <p:cNvSpPr>
            <a:spLocks/>
          </p:cNvSpPr>
          <p:nvPr/>
        </p:nvSpPr>
        <p:spPr>
          <a:xfrm>
            <a:off x="1522571" y="2131814"/>
            <a:ext cx="6933724" cy="6286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Python serves as the foundation, providing robust libraries and frameworks for rapid AI development and deployment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45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705" y="3153370"/>
            <a:ext cx="589359" cy="5893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6" name="矩形"/>
          <p:cNvSpPr>
            <a:spLocks/>
          </p:cNvSpPr>
          <p:nvPr/>
        </p:nvSpPr>
        <p:spPr>
          <a:xfrm>
            <a:off x="1522571" y="3319104"/>
            <a:ext cx="2701647" cy="3376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AI/ML Libraries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47" name="矩形"/>
          <p:cNvSpPr>
            <a:spLocks/>
          </p:cNvSpPr>
          <p:nvPr/>
        </p:nvSpPr>
        <p:spPr>
          <a:xfrm>
            <a:off x="1522571" y="3774638"/>
            <a:ext cx="6933724" cy="6286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TensorFlow, Keras, scikit-learn, spaCy, NLTK, and BERT models power our intelligent detection algorithms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48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705" y="4796195"/>
            <a:ext cx="589359" cy="5893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9" name="矩形"/>
          <p:cNvSpPr>
            <a:spLocks/>
          </p:cNvSpPr>
          <p:nvPr/>
        </p:nvSpPr>
        <p:spPr>
          <a:xfrm>
            <a:off x="1522571" y="4961930"/>
            <a:ext cx="2701647" cy="3376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Vision &amp; OCR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50" name="矩形"/>
          <p:cNvSpPr>
            <a:spLocks/>
          </p:cNvSpPr>
          <p:nvPr/>
        </p:nvSpPr>
        <p:spPr>
          <a:xfrm>
            <a:off x="1522571" y="5417463"/>
            <a:ext cx="6933724" cy="6286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Tesseract OCR and OpenCV enable sophisticated document analysis and text extraction capabilities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51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705" y="6439018"/>
            <a:ext cx="589359" cy="5893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2" name="矩形"/>
          <p:cNvSpPr>
            <a:spLocks/>
          </p:cNvSpPr>
          <p:nvPr/>
        </p:nvSpPr>
        <p:spPr>
          <a:xfrm>
            <a:off x="1522571" y="6604754"/>
            <a:ext cx="2701647" cy="33766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Infrastructure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53" name="矩形"/>
          <p:cNvSpPr>
            <a:spLocks/>
          </p:cNvSpPr>
          <p:nvPr/>
        </p:nvSpPr>
        <p:spPr>
          <a:xfrm>
            <a:off x="1522571" y="7060286"/>
            <a:ext cx="6933724" cy="6286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Flask backend, Docker deployment, and PostgreSQL database ensure scalable, secure data management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54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矩形"/>
          <p:cNvSpPr>
            <a:spLocks/>
          </p:cNvSpPr>
          <p:nvPr/>
        </p:nvSpPr>
        <p:spPr>
          <a:xfrm>
            <a:off x="550307" y="432434"/>
            <a:ext cx="6680716" cy="54054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4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System Implementation Overview</a:t>
            </a:r>
            <a:endParaRPr lang="zh-CN" altLang="en-US" sz="3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0" name="矩形"/>
          <p:cNvSpPr>
            <a:spLocks/>
          </p:cNvSpPr>
          <p:nvPr/>
        </p:nvSpPr>
        <p:spPr>
          <a:xfrm>
            <a:off x="550307" y="1385649"/>
            <a:ext cx="157162" cy="1965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Petrona Light" pitchFamily="34" charset="0"/>
                <a:ea typeface="Petrona Light" pitchFamily="34" charset="0"/>
                <a:cs typeface="Petrona Light" pitchFamily="34" charset="0"/>
              </a:rPr>
              <a:t>01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1" name="矩形"/>
          <p:cNvSpPr>
            <a:spLocks/>
          </p:cNvSpPr>
          <p:nvPr/>
        </p:nvSpPr>
        <p:spPr>
          <a:xfrm>
            <a:off x="550307" y="1630085"/>
            <a:ext cx="6573083" cy="22860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162" name="矩形"/>
          <p:cNvSpPr>
            <a:spLocks/>
          </p:cNvSpPr>
          <p:nvPr/>
        </p:nvSpPr>
        <p:spPr>
          <a:xfrm>
            <a:off x="550307" y="1754386"/>
            <a:ext cx="2162294" cy="27027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Data Preprocessing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3" name="矩形"/>
          <p:cNvSpPr>
            <a:spLocks/>
          </p:cNvSpPr>
          <p:nvPr/>
        </p:nvSpPr>
        <p:spPr>
          <a:xfrm>
            <a:off x="550307" y="2181820"/>
            <a:ext cx="6573083" cy="2515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Comprehensive data cleaning and preparation for model training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4" name="矩形"/>
          <p:cNvSpPr>
            <a:spLocks/>
          </p:cNvSpPr>
          <p:nvPr/>
        </p:nvSpPr>
        <p:spPr>
          <a:xfrm>
            <a:off x="550307" y="2708433"/>
            <a:ext cx="157162" cy="1965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Petrona Light" pitchFamily="34" charset="0"/>
                <a:ea typeface="Petrona Light" pitchFamily="34" charset="0"/>
                <a:cs typeface="Petrona Light" pitchFamily="34" charset="0"/>
              </a:rPr>
              <a:t>02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5" name="矩形"/>
          <p:cNvSpPr>
            <a:spLocks/>
          </p:cNvSpPr>
          <p:nvPr/>
        </p:nvSpPr>
        <p:spPr>
          <a:xfrm>
            <a:off x="550307" y="2952869"/>
            <a:ext cx="6573083" cy="22859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166" name="矩形"/>
          <p:cNvSpPr>
            <a:spLocks/>
          </p:cNvSpPr>
          <p:nvPr/>
        </p:nvSpPr>
        <p:spPr>
          <a:xfrm>
            <a:off x="550307" y="3077170"/>
            <a:ext cx="2775584" cy="27027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Certificate Analyzer Module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7" name="矩形"/>
          <p:cNvSpPr>
            <a:spLocks/>
          </p:cNvSpPr>
          <p:nvPr/>
        </p:nvSpPr>
        <p:spPr>
          <a:xfrm>
            <a:off x="550307" y="3504605"/>
            <a:ext cx="6573083" cy="2515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OCR integration with CNN-based forgery detection algorithms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8" name="矩形"/>
          <p:cNvSpPr>
            <a:spLocks/>
          </p:cNvSpPr>
          <p:nvPr/>
        </p:nvSpPr>
        <p:spPr>
          <a:xfrm>
            <a:off x="550307" y="4031217"/>
            <a:ext cx="157162" cy="1965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Petrona Light" pitchFamily="34" charset="0"/>
                <a:ea typeface="Petrona Light" pitchFamily="34" charset="0"/>
                <a:cs typeface="Petrona Light" pitchFamily="34" charset="0"/>
              </a:rPr>
              <a:t>03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9" name="矩形"/>
          <p:cNvSpPr>
            <a:spLocks/>
          </p:cNvSpPr>
          <p:nvPr/>
        </p:nvSpPr>
        <p:spPr>
          <a:xfrm>
            <a:off x="550307" y="4275653"/>
            <a:ext cx="6573083" cy="22859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170" name="矩形"/>
          <p:cNvSpPr>
            <a:spLocks/>
          </p:cNvSpPr>
          <p:nvPr/>
        </p:nvSpPr>
        <p:spPr>
          <a:xfrm>
            <a:off x="550307" y="4399955"/>
            <a:ext cx="2162294" cy="27027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Job Posting Analyzer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71" name="矩形"/>
          <p:cNvSpPr>
            <a:spLocks/>
          </p:cNvSpPr>
          <p:nvPr/>
        </p:nvSpPr>
        <p:spPr>
          <a:xfrm>
            <a:off x="550307" y="4827389"/>
            <a:ext cx="6573083" cy="2515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BERT-powered fraud detection with advanced NLP techniques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72" name="矩形"/>
          <p:cNvSpPr>
            <a:spLocks/>
          </p:cNvSpPr>
          <p:nvPr/>
        </p:nvSpPr>
        <p:spPr>
          <a:xfrm>
            <a:off x="550307" y="5354002"/>
            <a:ext cx="157162" cy="19657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Petrona Light" pitchFamily="34" charset="0"/>
                <a:ea typeface="Petrona Light" pitchFamily="34" charset="0"/>
                <a:cs typeface="Petrona Light" pitchFamily="34" charset="0"/>
              </a:rPr>
              <a:t>04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73" name="矩形"/>
          <p:cNvSpPr>
            <a:spLocks/>
          </p:cNvSpPr>
          <p:nvPr/>
        </p:nvSpPr>
        <p:spPr>
          <a:xfrm>
            <a:off x="550307" y="5598438"/>
            <a:ext cx="6573083" cy="22858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174" name="矩形"/>
          <p:cNvSpPr>
            <a:spLocks/>
          </p:cNvSpPr>
          <p:nvPr/>
        </p:nvSpPr>
        <p:spPr>
          <a:xfrm>
            <a:off x="550307" y="5722739"/>
            <a:ext cx="2162294" cy="2702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System Integration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75" name="矩形"/>
          <p:cNvSpPr>
            <a:spLocks/>
          </p:cNvSpPr>
          <p:nvPr/>
        </p:nvSpPr>
        <p:spPr>
          <a:xfrm>
            <a:off x="550307" y="6150173"/>
            <a:ext cx="6573083" cy="2515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Flask backend architecture with seamless module communication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76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14630" y="1385649"/>
            <a:ext cx="6573083" cy="6573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7" name="矩形"/>
          <p:cNvSpPr>
            <a:spLocks/>
          </p:cNvSpPr>
          <p:nvPr/>
        </p:nvSpPr>
        <p:spPr>
          <a:xfrm>
            <a:off x="7514630" y="8135541"/>
            <a:ext cx="6573083" cy="5031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Our implementation follows industry best practices, ensuring robust performance and maintainability across all system components.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52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"/>
          <p:cNvSpPr>
            <a:spLocks/>
          </p:cNvSpPr>
          <p:nvPr/>
        </p:nvSpPr>
        <p:spPr>
          <a:xfrm>
            <a:off x="396835" y="311825"/>
            <a:ext cx="4385548" cy="38993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5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Performance Results &amp; Testing</a:t>
            </a:r>
            <a:endParaRPr lang="zh-CN" altLang="en-US" sz="24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84" name="矩形"/>
          <p:cNvSpPr>
            <a:spLocks/>
          </p:cNvSpPr>
          <p:nvPr/>
        </p:nvSpPr>
        <p:spPr>
          <a:xfrm>
            <a:off x="396835" y="928568"/>
            <a:ext cx="13836728" cy="1814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Comprehensive evaluation demonstrates exceptional accuracy and reliability across both certificate and job posting analysis modules.</a:t>
            </a:r>
            <a:endParaRPr lang="zh-CN" altLang="en-US" sz="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85" name="矩形"/>
          <p:cNvSpPr>
            <a:spLocks/>
          </p:cNvSpPr>
          <p:nvPr/>
        </p:nvSpPr>
        <p:spPr>
          <a:xfrm>
            <a:off x="396835" y="1350883"/>
            <a:ext cx="2870716" cy="2339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Job Posting Analysis Performance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86" name="矩形"/>
          <p:cNvSpPr>
            <a:spLocks/>
          </p:cNvSpPr>
          <p:nvPr/>
        </p:nvSpPr>
        <p:spPr>
          <a:xfrm>
            <a:off x="3089196" y="2449473"/>
            <a:ext cx="1394936" cy="283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88%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87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6199" y="1740694"/>
            <a:ext cx="1701165" cy="17011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8" name="矩形"/>
          <p:cNvSpPr>
            <a:spLocks/>
          </p:cNvSpPr>
          <p:nvPr/>
        </p:nvSpPr>
        <p:spPr>
          <a:xfrm>
            <a:off x="3007162" y="3583543"/>
            <a:ext cx="1559362" cy="19490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Accuracy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89" name="矩形"/>
          <p:cNvSpPr>
            <a:spLocks/>
          </p:cNvSpPr>
          <p:nvPr/>
        </p:nvSpPr>
        <p:spPr>
          <a:xfrm>
            <a:off x="396835" y="3891796"/>
            <a:ext cx="6780013" cy="18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Overall detection accuracy</a:t>
            </a:r>
            <a:endParaRPr lang="zh-CN" altLang="en-US" sz="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0" name="矩形"/>
          <p:cNvSpPr>
            <a:spLocks/>
          </p:cNvSpPr>
          <p:nvPr/>
        </p:nvSpPr>
        <p:spPr>
          <a:xfrm>
            <a:off x="3089196" y="5037177"/>
            <a:ext cx="1394936" cy="283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87%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91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6199" y="4328398"/>
            <a:ext cx="1701165" cy="17011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92" name="矩形"/>
          <p:cNvSpPr>
            <a:spLocks/>
          </p:cNvSpPr>
          <p:nvPr/>
        </p:nvSpPr>
        <p:spPr>
          <a:xfrm>
            <a:off x="3007162" y="6171248"/>
            <a:ext cx="1559362" cy="1949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Precision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3" name="矩形"/>
          <p:cNvSpPr>
            <a:spLocks/>
          </p:cNvSpPr>
          <p:nvPr/>
        </p:nvSpPr>
        <p:spPr>
          <a:xfrm>
            <a:off x="396835" y="6479500"/>
            <a:ext cx="6780013" cy="1814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Correct fraud identification</a:t>
            </a:r>
            <a:endParaRPr lang="zh-CN" altLang="en-US" sz="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4" name="矩形"/>
          <p:cNvSpPr>
            <a:spLocks/>
          </p:cNvSpPr>
          <p:nvPr/>
        </p:nvSpPr>
        <p:spPr>
          <a:xfrm>
            <a:off x="3089196" y="7624882"/>
            <a:ext cx="1394936" cy="283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86%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95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6199" y="6916103"/>
            <a:ext cx="1701165" cy="17011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96" name="矩形"/>
          <p:cNvSpPr>
            <a:spLocks/>
          </p:cNvSpPr>
          <p:nvPr/>
        </p:nvSpPr>
        <p:spPr>
          <a:xfrm>
            <a:off x="3007162" y="8758952"/>
            <a:ext cx="1559362" cy="1949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Recall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7" name="矩形"/>
          <p:cNvSpPr>
            <a:spLocks/>
          </p:cNvSpPr>
          <p:nvPr/>
        </p:nvSpPr>
        <p:spPr>
          <a:xfrm>
            <a:off x="396835" y="9067205"/>
            <a:ext cx="6780013" cy="1814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Fraudulent post detection</a:t>
            </a:r>
            <a:endParaRPr lang="zh-CN" altLang="en-US" sz="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8" name="矩形"/>
          <p:cNvSpPr>
            <a:spLocks/>
          </p:cNvSpPr>
          <p:nvPr/>
        </p:nvSpPr>
        <p:spPr>
          <a:xfrm>
            <a:off x="396835" y="9376172"/>
            <a:ext cx="6780013" cy="1814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Average processing time: </a:t>
            </a:r>
            <a:r>
              <a:rPr lang="en-US" altLang="zh-CN" sz="850" b="1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Less than 1 second</a:t>
            </a:r>
            <a:endParaRPr lang="zh-CN" altLang="en-US" sz="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9" name="矩形"/>
          <p:cNvSpPr>
            <a:spLocks/>
          </p:cNvSpPr>
          <p:nvPr/>
        </p:nvSpPr>
        <p:spPr>
          <a:xfrm>
            <a:off x="7461171" y="1350883"/>
            <a:ext cx="2831066" cy="2339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Certificate Analysis Performance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0" name="矩形"/>
          <p:cNvSpPr>
            <a:spLocks/>
          </p:cNvSpPr>
          <p:nvPr/>
        </p:nvSpPr>
        <p:spPr>
          <a:xfrm>
            <a:off x="10153531" y="2449473"/>
            <a:ext cx="1394936" cy="283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94%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01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0536" y="1740694"/>
            <a:ext cx="1701164" cy="17011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02" name="矩形"/>
          <p:cNvSpPr>
            <a:spLocks/>
          </p:cNvSpPr>
          <p:nvPr/>
        </p:nvSpPr>
        <p:spPr>
          <a:xfrm>
            <a:off x="10071497" y="3583543"/>
            <a:ext cx="1559362" cy="19490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Accuracy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3" name="矩形"/>
          <p:cNvSpPr>
            <a:spLocks/>
          </p:cNvSpPr>
          <p:nvPr/>
        </p:nvSpPr>
        <p:spPr>
          <a:xfrm>
            <a:off x="7461171" y="3891796"/>
            <a:ext cx="6780014" cy="18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Overall verification accuracy</a:t>
            </a:r>
            <a:endParaRPr lang="zh-CN" altLang="en-US" sz="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4" name="矩形"/>
          <p:cNvSpPr>
            <a:spLocks/>
          </p:cNvSpPr>
          <p:nvPr/>
        </p:nvSpPr>
        <p:spPr>
          <a:xfrm>
            <a:off x="10153531" y="5037177"/>
            <a:ext cx="1394936" cy="283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100%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05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0536" y="4328398"/>
            <a:ext cx="1701164" cy="17011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06" name="矩形"/>
          <p:cNvSpPr>
            <a:spLocks/>
          </p:cNvSpPr>
          <p:nvPr/>
        </p:nvSpPr>
        <p:spPr>
          <a:xfrm>
            <a:off x="10071497" y="6171248"/>
            <a:ext cx="1559362" cy="1949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Precision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7" name="矩形"/>
          <p:cNvSpPr>
            <a:spLocks/>
          </p:cNvSpPr>
          <p:nvPr/>
        </p:nvSpPr>
        <p:spPr>
          <a:xfrm>
            <a:off x="7461171" y="6479500"/>
            <a:ext cx="6780014" cy="1814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False positive elimination</a:t>
            </a:r>
            <a:endParaRPr lang="zh-CN" altLang="en-US" sz="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8" name="矩形"/>
          <p:cNvSpPr>
            <a:spLocks/>
          </p:cNvSpPr>
          <p:nvPr/>
        </p:nvSpPr>
        <p:spPr>
          <a:xfrm>
            <a:off x="10153531" y="7624882"/>
            <a:ext cx="1394936" cy="283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92%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09" name="图片" descr="preencode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0536" y="6916103"/>
            <a:ext cx="1701164" cy="17011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10" name="矩形"/>
          <p:cNvSpPr>
            <a:spLocks/>
          </p:cNvSpPr>
          <p:nvPr/>
        </p:nvSpPr>
        <p:spPr>
          <a:xfrm>
            <a:off x="10071497" y="8758952"/>
            <a:ext cx="1559362" cy="1949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Recall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11" name="矩形"/>
          <p:cNvSpPr>
            <a:spLocks/>
          </p:cNvSpPr>
          <p:nvPr/>
        </p:nvSpPr>
        <p:spPr>
          <a:xfrm>
            <a:off x="7461171" y="9067205"/>
            <a:ext cx="6780014" cy="1814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5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Fake certificate detection</a:t>
            </a:r>
            <a:endParaRPr lang="zh-CN" altLang="en-US" sz="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12" name="圆角矩形"/>
          <p:cNvSpPr>
            <a:spLocks/>
          </p:cNvSpPr>
          <p:nvPr/>
        </p:nvSpPr>
        <p:spPr>
          <a:xfrm>
            <a:off x="7461171" y="9376172"/>
            <a:ext cx="6780014" cy="481843"/>
          </a:xfrm>
          <a:prstGeom prst="roundRect">
            <a:avLst>
              <a:gd name="adj" fmla="val 9884"/>
            </a:avLst>
          </a:prstGeom>
          <a:solidFill>
            <a:srgbClr val="B6FCB8"/>
          </a:solidFill>
          <a:ln w="12700" cap="flat" cmpd="sng">
            <a:noFill/>
            <a:prstDash val="solid"/>
            <a:miter/>
          </a:ln>
        </p:spPr>
      </p:sp>
      <p:pic>
        <p:nvPicPr>
          <p:cNvPr id="213" name="图片" descr="preencoded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4518" y="9540597"/>
            <a:ext cx="141682" cy="11334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14" name="矩形"/>
          <p:cNvSpPr>
            <a:spLocks/>
          </p:cNvSpPr>
          <p:nvPr/>
        </p:nvSpPr>
        <p:spPr>
          <a:xfrm>
            <a:off x="7829550" y="9517856"/>
            <a:ext cx="6298286" cy="181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50" b="0" i="0" u="none" strike="noStrike" kern="0" cap="none" spc="0" baseline="0">
                <a:solidFill>
                  <a:srgbClr val="000000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Overall system accuracy: 91%</a:t>
            </a:r>
            <a:endParaRPr lang="zh-CN" altLang="en-US" sz="85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60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9</TotalTime>
  <Words>779</Words>
  <Application>Microsoft Office PowerPoint</Application>
  <PresentationFormat>Custom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Droid Sans</vt:lpstr>
      <vt:lpstr>Inter</vt:lpstr>
      <vt:lpstr>Petrona Bold</vt:lpstr>
      <vt:lpstr>Petrona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ramesh gidugu</cp:lastModifiedBy>
  <cp:revision>2</cp:revision>
  <dcterms:created xsi:type="dcterms:W3CDTF">2025-09-17T10:21:33Z</dcterms:created>
  <dcterms:modified xsi:type="dcterms:W3CDTF">2025-10-15T05:53:45Z</dcterms:modified>
</cp:coreProperties>
</file>